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362CCB-AD22-8936-3A05-5F2D7A58C365}" v="5" dt="2025-06-26T22:07:11.6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02/07/2025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819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02/07/2025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1863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02/07/2025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5096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02/07/2025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8174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02/07/2025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9700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02/07/2025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9029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02/07/2025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2394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02/07/2025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0658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02/07/2025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2375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02/07/2025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0449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02/07/2025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3603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771E8B-6CA5-40B2-8038-0E112F3DAC1C}" type="datetimeFigureOut">
              <a:rPr lang="es-ES" smtClean="0"/>
              <a:t>02/07/2025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311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" TargetMode="External"/><Relationship Id="rId7" Type="http://schemas.openxmlformats.org/officeDocument/2006/relationships/image" Target="../media/image13.jpeg"/><Relationship Id="rId2" Type="http://schemas.openxmlformats.org/officeDocument/2006/relationships/hyperlink" Target="https://owasp.org/www-project-top-ten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ourceforge.net/projects/bwapp/" TargetMode="External"/><Relationship Id="rId5" Type="http://schemas.openxmlformats.org/officeDocument/2006/relationships/hyperlink" Target="https://github.com/digininja/DVWA" TargetMode="External"/><Relationship Id="rId4" Type="http://schemas.openxmlformats.org/officeDocument/2006/relationships/hyperlink" Target="https://portswigger.net/web-security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6" name="Imagen 5" descr="What Is the OWASP Top 10? | How Does It Work? | Gcore">
            <a:extLst>
              <a:ext uri="{FF2B5EF4-FFF2-40B4-BE49-F238E27FC236}">
                <a16:creationId xmlns:a16="http://schemas.microsoft.com/office/drawing/2014/main" id="{E9B4143F-0EE4-EA89-3A84-1C83F4C2C0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011" r="3" b="16989"/>
          <a:stretch>
            <a:fillRect/>
          </a:stretch>
        </p:blipFill>
        <p:spPr>
          <a:xfrm>
            <a:off x="-1219" y="-8"/>
            <a:ext cx="12191695" cy="6858000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84996" y="1290918"/>
            <a:ext cx="4656579" cy="4208733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07827" y="1378821"/>
            <a:ext cx="4333482" cy="4018869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5160F0-6244-48E8-9E71-1F51EA90C9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720717" y="756951"/>
            <a:ext cx="2843929" cy="2556327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BDFF5CA-602C-465F-8BC3-59C996302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82263" y="628018"/>
            <a:ext cx="3172430" cy="2887139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289228A-771B-48F6-B5DF-7A63EA324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3982" y="3576909"/>
            <a:ext cx="2685901" cy="2458888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31D5EF21-94C4-481A-BD01-3D29FB305B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1178" y="3487951"/>
            <a:ext cx="3051507" cy="2742030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987224" y="1122042"/>
            <a:ext cx="4908132" cy="461391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15632" y="1872171"/>
            <a:ext cx="3797450" cy="2014116"/>
          </a:xfrm>
        </p:spPr>
        <p:txBody>
          <a:bodyPr anchor="b">
            <a:noAutofit/>
          </a:bodyPr>
          <a:lstStyle/>
          <a:p>
            <a:r>
              <a:rPr lang="es-ES" sz="3200" dirty="0">
                <a:solidFill>
                  <a:schemeClr val="tx1">
                    <a:lumMod val="75000"/>
                    <a:lumOff val="25000"/>
                  </a:schemeClr>
                </a:solidFill>
                <a:ea typeface="+mj-lt"/>
                <a:cs typeface="+mj-lt"/>
              </a:rPr>
              <a:t>PWASP SCANNER – Sistema de Detección de Vulnerabilidades Web</a:t>
            </a:r>
            <a:endParaRPr lang="es-ES" sz="3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80194" y="3998795"/>
            <a:ext cx="3068324" cy="73840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z="1500">
                <a:solidFill>
                  <a:schemeClr val="tx1">
                    <a:lumMod val="75000"/>
                    <a:lumOff val="25000"/>
                  </a:schemeClr>
                </a:solidFill>
              </a:rPr>
              <a:t>Integrantes:</a:t>
            </a:r>
            <a:br>
              <a:rPr lang="es-ES" sz="150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s-ES" sz="1500">
                <a:solidFill>
                  <a:schemeClr val="tx1">
                    <a:lumMod val="75000"/>
                    <a:lumOff val="25000"/>
                  </a:schemeClr>
                </a:solidFill>
              </a:rPr>
              <a:t>1.- Joel Robert Ccalli Chata</a:t>
            </a:r>
            <a:br>
              <a:rPr lang="es-ES" sz="150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s-ES" sz="1500">
                <a:solidFill>
                  <a:schemeClr val="tx1">
                    <a:lumMod val="75000"/>
                    <a:lumOff val="25000"/>
                  </a:schemeClr>
                </a:solidFill>
              </a:rPr>
              <a:t>2.- Jose Luis Jarro Cachi</a:t>
            </a:r>
          </a:p>
        </p:txBody>
      </p:sp>
      <p:pic>
        <p:nvPicPr>
          <p:cNvPr id="5" name="Imagen 4" descr="Cybersecurity V: Laboratori virtuali di Cybersecurity | Rizzoli Education">
            <a:extLst>
              <a:ext uri="{FF2B5EF4-FFF2-40B4-BE49-F238E27FC236}">
                <a16:creationId xmlns:a16="http://schemas.microsoft.com/office/drawing/2014/main" id="{7D50246E-F150-3530-556B-6011724022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599" r="7076" b="-4"/>
          <a:stretch>
            <a:fillRect/>
          </a:stretch>
        </p:blipFill>
        <p:spPr>
          <a:xfrm>
            <a:off x="7854697" y="822204"/>
            <a:ext cx="2606312" cy="2405492"/>
          </a:xfrm>
          <a:custGeom>
            <a:avLst/>
            <a:gdLst/>
            <a:ahLst/>
            <a:cxnLst/>
            <a:rect l="l" t="t" r="r" b="b"/>
            <a:pathLst>
              <a:path w="2442835" h="2236365">
                <a:moveTo>
                  <a:pt x="1178694" y="0"/>
                </a:moveTo>
                <a:cubicBezTo>
                  <a:pt x="1426542" y="0"/>
                  <a:pt x="1608393" y="124353"/>
                  <a:pt x="1857551" y="314024"/>
                </a:cubicBezTo>
                <a:cubicBezTo>
                  <a:pt x="1885386" y="335216"/>
                  <a:pt x="1913222" y="356156"/>
                  <a:pt x="1940168" y="376379"/>
                </a:cubicBezTo>
                <a:cubicBezTo>
                  <a:pt x="2086213" y="486125"/>
                  <a:pt x="2224133" y="589796"/>
                  <a:pt x="2315923" y="702353"/>
                </a:cubicBezTo>
                <a:cubicBezTo>
                  <a:pt x="2403676" y="809955"/>
                  <a:pt x="2442835" y="917915"/>
                  <a:pt x="2442835" y="1052431"/>
                </a:cubicBezTo>
                <a:cubicBezTo>
                  <a:pt x="2442835" y="1389589"/>
                  <a:pt x="2341663" y="1692735"/>
                  <a:pt x="2157925" y="1906050"/>
                </a:cubicBezTo>
                <a:cubicBezTo>
                  <a:pt x="2068023" y="2010385"/>
                  <a:pt x="1960192" y="2091482"/>
                  <a:pt x="1837422" y="2147045"/>
                </a:cubicBezTo>
                <a:cubicBezTo>
                  <a:pt x="1706420" y="2206285"/>
                  <a:pt x="1558592" y="2236365"/>
                  <a:pt x="1397973" y="2236365"/>
                </a:cubicBezTo>
                <a:cubicBezTo>
                  <a:pt x="1227656" y="2236365"/>
                  <a:pt x="1055033" y="2204038"/>
                  <a:pt x="885082" y="2140253"/>
                </a:cubicBezTo>
                <a:cubicBezTo>
                  <a:pt x="719588" y="2078255"/>
                  <a:pt x="562062" y="1986944"/>
                  <a:pt x="429436" y="1876226"/>
                </a:cubicBezTo>
                <a:cubicBezTo>
                  <a:pt x="294504" y="1763618"/>
                  <a:pt x="188455" y="1635487"/>
                  <a:pt x="114279" y="1495506"/>
                </a:cubicBezTo>
                <a:cubicBezTo>
                  <a:pt x="38477" y="1352411"/>
                  <a:pt x="0" y="1203340"/>
                  <a:pt x="0" y="1052431"/>
                </a:cubicBezTo>
                <a:cubicBezTo>
                  <a:pt x="0" y="900449"/>
                  <a:pt x="61386" y="811692"/>
                  <a:pt x="189137" y="641019"/>
                </a:cubicBezTo>
                <a:cubicBezTo>
                  <a:pt x="219961" y="599856"/>
                  <a:pt x="251833" y="557266"/>
                  <a:pt x="284438" y="510435"/>
                </a:cubicBezTo>
                <a:cubicBezTo>
                  <a:pt x="533598" y="152646"/>
                  <a:pt x="801051" y="0"/>
                  <a:pt x="1178694" y="0"/>
                </a:cubicBezTo>
                <a:close/>
              </a:path>
            </a:pathLst>
          </a:custGeom>
        </p:spPr>
      </p:pic>
      <p:pic>
        <p:nvPicPr>
          <p:cNvPr id="4" name="Imagen 3" descr="What Is Cybersecurity? - Forage">
            <a:extLst>
              <a:ext uri="{FF2B5EF4-FFF2-40B4-BE49-F238E27FC236}">
                <a16:creationId xmlns:a16="http://schemas.microsoft.com/office/drawing/2014/main" id="{CB8DDA6E-B6BC-4FD3-3148-95ECCDBFDB3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286" r="21257" b="2"/>
          <a:stretch>
            <a:fillRect/>
          </a:stretch>
        </p:blipFill>
        <p:spPr>
          <a:xfrm>
            <a:off x="6243077" y="3675142"/>
            <a:ext cx="2438717" cy="2265923"/>
          </a:xfrm>
          <a:custGeom>
            <a:avLst/>
            <a:gdLst/>
            <a:ahLst/>
            <a:cxnLst/>
            <a:rect l="l" t="t" r="r" b="b"/>
            <a:pathLst>
              <a:path w="2442835" h="2236365">
                <a:moveTo>
                  <a:pt x="1044862" y="0"/>
                </a:moveTo>
                <a:cubicBezTo>
                  <a:pt x="1215179" y="0"/>
                  <a:pt x="1387802" y="32328"/>
                  <a:pt x="1557753" y="96112"/>
                </a:cubicBezTo>
                <a:cubicBezTo>
                  <a:pt x="1723247" y="158111"/>
                  <a:pt x="1880773" y="249422"/>
                  <a:pt x="2013399" y="360139"/>
                </a:cubicBezTo>
                <a:cubicBezTo>
                  <a:pt x="2148332" y="472747"/>
                  <a:pt x="2254380" y="600878"/>
                  <a:pt x="2328556" y="740859"/>
                </a:cubicBezTo>
                <a:cubicBezTo>
                  <a:pt x="2404358" y="883954"/>
                  <a:pt x="2442835" y="1033026"/>
                  <a:pt x="2442835" y="1183934"/>
                </a:cubicBezTo>
                <a:cubicBezTo>
                  <a:pt x="2442835" y="1335916"/>
                  <a:pt x="2381449" y="1424674"/>
                  <a:pt x="2253698" y="1595346"/>
                </a:cubicBezTo>
                <a:cubicBezTo>
                  <a:pt x="2222875" y="1636509"/>
                  <a:pt x="2191002" y="1679100"/>
                  <a:pt x="2158397" y="1725930"/>
                </a:cubicBezTo>
                <a:cubicBezTo>
                  <a:pt x="1909237" y="2083719"/>
                  <a:pt x="1641784" y="2236365"/>
                  <a:pt x="1264141" y="2236365"/>
                </a:cubicBezTo>
                <a:cubicBezTo>
                  <a:pt x="1016293" y="2236365"/>
                  <a:pt x="834443" y="2112012"/>
                  <a:pt x="585284" y="1922342"/>
                </a:cubicBezTo>
                <a:cubicBezTo>
                  <a:pt x="557449" y="1901149"/>
                  <a:pt x="529613" y="1880210"/>
                  <a:pt x="502667" y="1859987"/>
                </a:cubicBezTo>
                <a:cubicBezTo>
                  <a:pt x="356623" y="1750240"/>
                  <a:pt x="218702" y="1646569"/>
                  <a:pt x="126912" y="1534012"/>
                </a:cubicBezTo>
                <a:cubicBezTo>
                  <a:pt x="39159" y="1426410"/>
                  <a:pt x="0" y="1318451"/>
                  <a:pt x="0" y="1183934"/>
                </a:cubicBezTo>
                <a:cubicBezTo>
                  <a:pt x="0" y="846776"/>
                  <a:pt x="101173" y="543630"/>
                  <a:pt x="284911" y="330315"/>
                </a:cubicBezTo>
                <a:cubicBezTo>
                  <a:pt x="374812" y="225981"/>
                  <a:pt x="482643" y="144883"/>
                  <a:pt x="605414" y="89320"/>
                </a:cubicBezTo>
                <a:cubicBezTo>
                  <a:pt x="736415" y="30080"/>
                  <a:pt x="884243" y="0"/>
                  <a:pt x="1044862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06273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4AD53-064F-5363-C9C2-F81C4102B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s-ES" sz="4800" b="1">
                <a:ea typeface="+mj-lt"/>
                <a:cs typeface="+mj-lt"/>
              </a:rPr>
              <a:t>Conclusiones</a:t>
            </a:r>
            <a:endParaRPr lang="es-ES" sz="4800"/>
          </a:p>
          <a:p>
            <a:pPr marL="285750" indent="-285750">
              <a:buFont typeface="Arial"/>
              <a:buChar char="•"/>
            </a:pPr>
            <a:endParaRPr lang="es-ES" sz="48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F16E4-BD32-970D-211B-FCD7028BB7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z="2000">
                <a:ea typeface="+mn-lt"/>
                <a:cs typeface="+mn-lt"/>
              </a:rPr>
              <a:t>La herramienta permite escaneos rápidos y efectivos.</a:t>
            </a:r>
            <a:endParaRPr lang="es-ES" sz="2000"/>
          </a:p>
          <a:p>
            <a:r>
              <a:rPr lang="es-ES" sz="2000">
                <a:ea typeface="+mn-lt"/>
                <a:cs typeface="+mn-lt"/>
              </a:rPr>
              <a:t>Fácil integración en entornos de desarrollo.</a:t>
            </a:r>
            <a:endParaRPr lang="es-ES" sz="2000"/>
          </a:p>
          <a:p>
            <a:r>
              <a:rPr lang="es-ES" sz="2000">
                <a:ea typeface="+mn-lt"/>
                <a:cs typeface="+mn-lt"/>
              </a:rPr>
              <a:t>Se recomienda como base para proyectos más avanzados.</a:t>
            </a:r>
            <a:endParaRPr lang="es-ES" sz="2000"/>
          </a:p>
          <a:p>
            <a:r>
              <a:rPr lang="es-ES" sz="2000">
                <a:ea typeface="+mn-lt"/>
                <a:cs typeface="+mn-lt"/>
              </a:rPr>
              <a:t>Futuros desarrollos: agregar interfaz gráfica, integración con CI/CD, ampliar tipos de pruebas.</a:t>
            </a:r>
            <a:endParaRPr lang="es-ES" sz="2000"/>
          </a:p>
          <a:p>
            <a:endParaRPr lang="es-ES" sz="2000"/>
          </a:p>
        </p:txBody>
      </p:sp>
      <p:pic>
        <p:nvPicPr>
          <p:cNvPr id="4" name="Imagen 3" descr="Ciberseguridad, ¿por qué es importante? | Intertronic">
            <a:extLst>
              <a:ext uri="{FF2B5EF4-FFF2-40B4-BE49-F238E27FC236}">
                <a16:creationId xmlns:a16="http://schemas.microsoft.com/office/drawing/2014/main" id="{6F54E255-4193-F492-6181-AF0067CE2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532" y="3150375"/>
            <a:ext cx="5150277" cy="238200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21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F26278-B0D8-E28C-2FA5-0C67D15E2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es-ES" sz="5400" b="1">
                <a:ea typeface="+mj-lt"/>
                <a:cs typeface="+mj-lt"/>
              </a:rPr>
              <a:t>Referencias y bibliografía</a:t>
            </a:r>
            <a:endParaRPr lang="es-ES" sz="5400"/>
          </a:p>
          <a:p>
            <a:pPr marL="285750" indent="-285750">
              <a:buFont typeface="Arial"/>
              <a:buChar char="•"/>
            </a:pPr>
            <a:endParaRPr lang="es-ES" sz="5400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09684-23C6-A500-A82B-1198D2C501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s-ES" sz="1700">
                <a:ea typeface="+mn-lt"/>
                <a:cs typeface="+mn-lt"/>
              </a:rPr>
              <a:t>OWASP Top 10: </a:t>
            </a:r>
            <a:r>
              <a:rPr lang="es-ES" sz="1700">
                <a:ea typeface="+mn-lt"/>
                <a:cs typeface="+mn-lt"/>
                <a:hlinkClick r:id="rId2"/>
              </a:rPr>
              <a:t>https://owasp.org/www-project-top-ten/</a:t>
            </a:r>
            <a:endParaRPr lang="es-ES" sz="1700"/>
          </a:p>
          <a:p>
            <a:r>
              <a:rPr lang="es-ES" sz="1700">
                <a:ea typeface="+mn-lt"/>
                <a:cs typeface="+mn-lt"/>
              </a:rPr>
              <a:t>Python: </a:t>
            </a:r>
            <a:r>
              <a:rPr lang="es-ES" sz="1700">
                <a:ea typeface="+mn-lt"/>
                <a:cs typeface="+mn-lt"/>
                <a:hlinkClick r:id="rId3"/>
              </a:rPr>
              <a:t>https://docs.python.org</a:t>
            </a:r>
            <a:endParaRPr lang="es-ES" sz="1700"/>
          </a:p>
          <a:p>
            <a:r>
              <a:rPr lang="es-ES" sz="1700">
                <a:ea typeface="+mn-lt"/>
                <a:cs typeface="+mn-lt"/>
              </a:rPr>
              <a:t>Seguridad Web: </a:t>
            </a:r>
            <a:r>
              <a:rPr lang="es-ES" sz="1700">
                <a:ea typeface="+mn-lt"/>
                <a:cs typeface="+mn-lt"/>
                <a:hlinkClick r:id="rId4"/>
              </a:rPr>
              <a:t>https://portswigger.net/web-security</a:t>
            </a:r>
            <a:endParaRPr lang="es-ES" sz="1700"/>
          </a:p>
          <a:p>
            <a:r>
              <a:rPr lang="es-ES" sz="1700">
                <a:ea typeface="+mn-lt"/>
                <a:cs typeface="+mn-lt"/>
              </a:rPr>
              <a:t>DVWA: </a:t>
            </a:r>
            <a:r>
              <a:rPr lang="es-ES" sz="1700">
                <a:ea typeface="+mn-lt"/>
                <a:cs typeface="+mn-lt"/>
                <a:hlinkClick r:id="rId5"/>
              </a:rPr>
              <a:t>https://github.com/digininja/DVWA</a:t>
            </a:r>
            <a:endParaRPr lang="es-ES" sz="1700"/>
          </a:p>
          <a:p>
            <a:r>
              <a:rPr lang="es-ES" sz="1700">
                <a:ea typeface="+mn-lt"/>
                <a:cs typeface="+mn-lt"/>
              </a:rPr>
              <a:t>bWAPP: </a:t>
            </a:r>
            <a:r>
              <a:rPr lang="es-ES" sz="1700">
                <a:ea typeface="+mn-lt"/>
                <a:cs typeface="+mn-lt"/>
                <a:hlinkClick r:id="rId6"/>
              </a:rPr>
              <a:t>https://sourceforge.net/projects/bwapp/</a:t>
            </a:r>
            <a:endParaRPr lang="es-ES" sz="1700"/>
          </a:p>
        </p:txBody>
      </p:sp>
      <p:pic>
        <p:nvPicPr>
          <p:cNvPr id="4" name="Imagen 3" descr="Cómo la Inteligencia Artificial (IA) potencia la ciberseguridad?">
            <a:extLst>
              <a:ext uri="{FF2B5EF4-FFF2-40B4-BE49-F238E27FC236}">
                <a16:creationId xmlns:a16="http://schemas.microsoft.com/office/drawing/2014/main" id="{AFA2936C-C036-37AC-4E95-A03054E3F16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0760" r="655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25519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9D2185-BE6A-A2D1-F487-1F981E9E4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s-ES" sz="5400"/>
              <a:t>Introducción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C367B-F3F9-5363-094B-4E3CC42F7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z="2000">
                <a:ea typeface="+mn-lt"/>
                <a:cs typeface="+mn-lt"/>
              </a:rPr>
              <a:t>En la actualidad, la seguridad de las aplicaciones web es una preocupación crítica. Muchas organizaciones sufren ataques informáticos debido a vulnerabilidades no detectadas en sus sistemas. El estándar </a:t>
            </a:r>
            <a:r>
              <a:rPr lang="es-ES" sz="2000" b="1">
                <a:ea typeface="+mn-lt"/>
                <a:cs typeface="+mn-lt"/>
              </a:rPr>
              <a:t>OWASP Top 10</a:t>
            </a:r>
            <a:r>
              <a:rPr lang="es-ES" sz="2000">
                <a:ea typeface="+mn-lt"/>
                <a:cs typeface="+mn-lt"/>
              </a:rPr>
              <a:t> proporciona una guía clara sobre las amenazas más comunes que afectan a las aplicaciones web. Frente a esta realidad, se ha desarrollado una herramienta en Python llamada </a:t>
            </a:r>
            <a:r>
              <a:rPr lang="es-ES" sz="2000" b="1">
                <a:ea typeface="+mn-lt"/>
                <a:cs typeface="+mn-lt"/>
              </a:rPr>
              <a:t>OWASP Top 10 Security Scanner</a:t>
            </a:r>
            <a:r>
              <a:rPr lang="es-ES" sz="2000">
                <a:ea typeface="+mn-lt"/>
                <a:cs typeface="+mn-lt"/>
              </a:rPr>
              <a:t>, cuyo propósito es facilitar auditorías de seguridad automatizadas, eficientes y accesibles.</a:t>
            </a:r>
            <a:endParaRPr lang="es-ES" sz="2000"/>
          </a:p>
          <a:p>
            <a:r>
              <a:rPr lang="es-ES" sz="2000">
                <a:ea typeface="+mn-lt"/>
                <a:cs typeface="+mn-lt"/>
              </a:rPr>
              <a:t>Este proyecto está orientado tanto a desarrolladores como a equipos técnicos, ofreciendo una solución que permite evaluar la seguridad de sitios web de manera sistemática y automatizada.</a:t>
            </a:r>
            <a:endParaRPr lang="es-ES" sz="2000"/>
          </a:p>
          <a:p>
            <a:endParaRPr lang="es-ES" sz="2000"/>
          </a:p>
        </p:txBody>
      </p:sp>
      <p:pic>
        <p:nvPicPr>
          <p:cNvPr id="4" name="Imagen 3" descr="Qué es la ciberseguridad?">
            <a:extLst>
              <a:ext uri="{FF2B5EF4-FFF2-40B4-BE49-F238E27FC236}">
                <a16:creationId xmlns:a16="http://schemas.microsoft.com/office/drawing/2014/main" id="{CDF3E661-510F-C6CA-A723-7949906B6F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940" r="3945" b="2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744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21">
            <a:extLst>
              <a:ext uri="{FF2B5EF4-FFF2-40B4-BE49-F238E27FC236}">
                <a16:creationId xmlns:a16="http://schemas.microsoft.com/office/drawing/2014/main" id="{1CD81A2A-6ED4-4EF4-A14C-912D31E148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562543-87FA-5EFB-09C4-73CA982D5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s-ES"/>
              <a:t>Objetivo Principal</a:t>
            </a:r>
          </a:p>
        </p:txBody>
      </p:sp>
      <p:sp>
        <p:nvSpPr>
          <p:cNvPr id="45" name="Freeform: Shape 23">
            <a:extLst>
              <a:ext uri="{FF2B5EF4-FFF2-40B4-BE49-F238E27FC236}">
                <a16:creationId xmlns:a16="http://schemas.microsoft.com/office/drawing/2014/main" id="{1661932C-CA15-4E17-B115-FAE7CBEE4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F4E34-860E-D4FC-F83C-3F210F1AEF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s-ES">
                <a:ea typeface="+mn-lt"/>
                <a:cs typeface="+mn-lt"/>
              </a:rPr>
              <a:t>Desarrollar una herramienta automatizada en </a:t>
            </a:r>
            <a:r>
              <a:rPr lang="es-ES" b="1">
                <a:ea typeface="+mn-lt"/>
                <a:cs typeface="+mn-lt"/>
              </a:rPr>
              <a:t>Python</a:t>
            </a:r>
            <a:r>
              <a:rPr lang="es-ES">
                <a:ea typeface="+mn-lt"/>
                <a:cs typeface="+mn-lt"/>
              </a:rPr>
              <a:t> que permita auditar sitios web y detectar vulnerabilidades basadas en el estándar </a:t>
            </a:r>
            <a:r>
              <a:rPr lang="es-ES" b="1">
                <a:ea typeface="+mn-lt"/>
                <a:cs typeface="+mn-lt"/>
              </a:rPr>
              <a:t>OWASP Top 10</a:t>
            </a:r>
            <a:r>
              <a:rPr lang="es-ES">
                <a:ea typeface="+mn-lt"/>
                <a:cs typeface="+mn-lt"/>
              </a:rPr>
              <a:t>, generando reportes exportables que faciliten la interpretación de los hallazgos.</a:t>
            </a:r>
            <a:endParaRPr lang="es-ES"/>
          </a:p>
          <a:p>
            <a:endParaRPr lang="es-ES"/>
          </a:p>
        </p:txBody>
      </p:sp>
      <p:sp>
        <p:nvSpPr>
          <p:cNvPr id="46" name="Oval 25">
            <a:extLst>
              <a:ext uri="{FF2B5EF4-FFF2-40B4-BE49-F238E27FC236}">
                <a16:creationId xmlns:a16="http://schemas.microsoft.com/office/drawing/2014/main" id="{8590ADD5-9383-4D3D-9047-3DA2593CC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 descr="Analista de ciberseguridad: qué es y funciones | Blog UE">
            <a:extLst>
              <a:ext uri="{FF2B5EF4-FFF2-40B4-BE49-F238E27FC236}">
                <a16:creationId xmlns:a16="http://schemas.microsoft.com/office/drawing/2014/main" id="{D9F2A38A-4F80-F5AE-1B2D-D8A638498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7184" y="2112960"/>
            <a:ext cx="3781051" cy="1988101"/>
          </a:xfrm>
          <a:custGeom>
            <a:avLst/>
            <a:gdLst/>
            <a:ahLst/>
            <a:cxnLst/>
            <a:rect l="l" t="t" r="r" b="b"/>
            <a:pathLst>
              <a:path w="4114800" h="5712488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</p:spPr>
      </p:pic>
      <p:sp>
        <p:nvSpPr>
          <p:cNvPr id="47" name="Freeform: Shape 27">
            <a:extLst>
              <a:ext uri="{FF2B5EF4-FFF2-40B4-BE49-F238E27FC236}">
                <a16:creationId xmlns:a16="http://schemas.microsoft.com/office/drawing/2014/main" id="{DABE3E45-88CF-45D8-8D40-C773324D9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48" name="Straight Connector 29">
            <a:extLst>
              <a:ext uri="{FF2B5EF4-FFF2-40B4-BE49-F238E27FC236}">
                <a16:creationId xmlns:a16="http://schemas.microsoft.com/office/drawing/2014/main" id="{49CD1692-827B-4C8D-B4A1-134FD04CF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Freeform: Shape 31">
            <a:extLst>
              <a:ext uri="{FF2B5EF4-FFF2-40B4-BE49-F238E27FC236}">
                <a16:creationId xmlns:a16="http://schemas.microsoft.com/office/drawing/2014/main" id="{B91ECDA9-56DC-4270-8F33-01C5637B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0" name="Freeform: Shape 33">
            <a:extLst>
              <a:ext uri="{FF2B5EF4-FFF2-40B4-BE49-F238E27FC236}">
                <a16:creationId xmlns:a16="http://schemas.microsoft.com/office/drawing/2014/main" id="{75F47824-961D-465D-84F9-EAE11BC61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35">
            <a:extLst>
              <a:ext uri="{FF2B5EF4-FFF2-40B4-BE49-F238E27FC236}">
                <a16:creationId xmlns:a16="http://schemas.microsoft.com/office/drawing/2014/main" id="{FEC9DA3E-C1D7-472D-B7C0-F71AE41FB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502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30E93E-5380-CA50-3A9E-371E526B2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s-ES"/>
              <a:t>Objetivos Específicos:</a:t>
            </a:r>
          </a:p>
          <a:p>
            <a:pPr marL="285750" indent="-285750">
              <a:buFont typeface="Arial"/>
              <a:buChar char="•"/>
            </a:pP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854C4D-ED4C-7CF8-F46A-7A89ECA931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s-ES" sz="1400">
                <a:ea typeface="+mn-lt"/>
                <a:cs typeface="+mn-lt"/>
              </a:rPr>
              <a:t>Implementar un </a:t>
            </a:r>
            <a:r>
              <a:rPr lang="es-ES" sz="1400" b="1">
                <a:ea typeface="+mn-lt"/>
                <a:cs typeface="+mn-lt"/>
              </a:rPr>
              <a:t>crawler web</a:t>
            </a:r>
            <a:r>
              <a:rPr lang="es-ES" sz="1400">
                <a:ea typeface="+mn-lt"/>
                <a:cs typeface="+mn-lt"/>
              </a:rPr>
              <a:t> para explorar automáticamente los enlaces internos de los sitios objetivo.</a:t>
            </a:r>
            <a:endParaRPr lang="es-ES" sz="1400"/>
          </a:p>
          <a:p>
            <a:r>
              <a:rPr lang="es-ES" sz="1400">
                <a:ea typeface="+mn-lt"/>
                <a:cs typeface="+mn-lt"/>
              </a:rPr>
              <a:t>Desarrollar módulos específicos que verifiquen cada una de las vulnerabilidades descritas en el OWASP Top 10.</a:t>
            </a:r>
            <a:endParaRPr lang="es-ES" sz="1400"/>
          </a:p>
          <a:p>
            <a:r>
              <a:rPr lang="es-ES" sz="1400">
                <a:ea typeface="+mn-lt"/>
                <a:cs typeface="+mn-lt"/>
              </a:rPr>
              <a:t>Diseñar una interfaz de línea de comandos (</a:t>
            </a:r>
            <a:r>
              <a:rPr lang="es-ES" sz="1400" b="1">
                <a:ea typeface="+mn-lt"/>
                <a:cs typeface="+mn-lt"/>
              </a:rPr>
              <a:t>CLI</a:t>
            </a:r>
            <a:r>
              <a:rPr lang="es-ES" sz="1400">
                <a:ea typeface="+mn-lt"/>
                <a:cs typeface="+mn-lt"/>
              </a:rPr>
              <a:t>) para facilitar la interacción con la herramienta.</a:t>
            </a:r>
            <a:endParaRPr lang="es-ES" sz="1400"/>
          </a:p>
          <a:p>
            <a:r>
              <a:rPr lang="es-ES" sz="1400">
                <a:ea typeface="+mn-lt"/>
                <a:cs typeface="+mn-lt"/>
              </a:rPr>
              <a:t>Permitir la exportación de los resultados en diferentes formatos como JSON, CSV y PDF.</a:t>
            </a:r>
            <a:endParaRPr lang="es-ES" sz="1400"/>
          </a:p>
          <a:p>
            <a:r>
              <a:rPr lang="es-ES" sz="1400">
                <a:ea typeface="+mn-lt"/>
                <a:cs typeface="+mn-lt"/>
              </a:rPr>
              <a:t>Asegurar la modularidad del sistema para permitir su mantenimiento y expansión.</a:t>
            </a:r>
            <a:endParaRPr lang="es-ES" sz="1400"/>
          </a:p>
          <a:p>
            <a:r>
              <a:rPr lang="es-ES" sz="1400">
                <a:ea typeface="+mn-lt"/>
                <a:cs typeface="+mn-lt"/>
              </a:rPr>
              <a:t>Validar la funcionalidad de la herramienta mediante pruebas en entornos web vulnerables como DVWA, bWAPP o Mutillidae.</a:t>
            </a:r>
            <a:endParaRPr lang="es-ES" sz="1400"/>
          </a:p>
          <a:p>
            <a:endParaRPr lang="es-ES" sz="1400"/>
          </a:p>
        </p:txBody>
      </p:sp>
      <p:pic>
        <p:nvPicPr>
          <p:cNvPr id="4" name="Imagen 3" descr="Ingeniería de Ciberseguridad | UPC">
            <a:extLst>
              <a:ext uri="{FF2B5EF4-FFF2-40B4-BE49-F238E27FC236}">
                <a16:creationId xmlns:a16="http://schemas.microsoft.com/office/drawing/2014/main" id="{579E5BEF-EB75-56A0-B0E2-EA10D77372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465" r="33933" b="-1"/>
          <a:stretch>
            <a:fillRect/>
          </a:stretch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68956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n 3" descr="Qué es la ciberseguridad y por qué importa? | IT Masters Mag">
            <a:extLst>
              <a:ext uri="{FF2B5EF4-FFF2-40B4-BE49-F238E27FC236}">
                <a16:creationId xmlns:a16="http://schemas.microsoft.com/office/drawing/2014/main" id="{32D260FB-B455-8156-50E6-8CCC84DAE34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/>
          <a:stretch>
            <a:fillRect/>
          </a:stretch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88702B-68AC-F68F-5457-F8AAA2047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671570"/>
            <a:ext cx="5155261" cy="4072044"/>
          </a:xfrm>
        </p:spPr>
        <p:txBody>
          <a:bodyPr anchor="t"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Contenido Sugerido para la Presentación Completa</a:t>
            </a:r>
          </a:p>
          <a:p>
            <a:pPr marL="285750" indent="-285750">
              <a:buFont typeface="Arial"/>
              <a:buChar char="•"/>
            </a:pPr>
            <a:endParaRPr lang="es-E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C820A-BCD4-82D3-0CA9-9249C564AD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5986" y="1671566"/>
            <a:ext cx="5170861" cy="407204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s-ES" sz="1300" b="1">
                <a:solidFill>
                  <a:srgbClr val="FFFFFF"/>
                </a:solidFill>
                <a:ea typeface="+mn-lt"/>
                <a:cs typeface="+mn-lt"/>
              </a:rPr>
              <a:t>Introducción al problema</a:t>
            </a:r>
            <a:endParaRPr lang="es-ES" sz="1300">
              <a:solidFill>
                <a:srgbClr val="FFFFFF"/>
              </a:solidFill>
            </a:endParaRPr>
          </a:p>
          <a:p>
            <a:r>
              <a:rPr lang="es-ES" sz="1300">
                <a:solidFill>
                  <a:srgbClr val="FFFFFF"/>
                </a:solidFill>
                <a:ea typeface="+mn-lt"/>
                <a:cs typeface="+mn-lt"/>
              </a:rPr>
              <a:t>Importancia de la seguridad web.</a:t>
            </a:r>
            <a:endParaRPr lang="es-ES" sz="1300">
              <a:solidFill>
                <a:srgbClr val="FFFFFF"/>
              </a:solidFill>
            </a:endParaRPr>
          </a:p>
          <a:p>
            <a:r>
              <a:rPr lang="es-ES" sz="1300">
                <a:solidFill>
                  <a:srgbClr val="FFFFFF"/>
                </a:solidFill>
                <a:ea typeface="+mn-lt"/>
                <a:cs typeface="+mn-lt"/>
              </a:rPr>
              <a:t>Breve descripción de OWASP y su Top 10.</a:t>
            </a:r>
            <a:endParaRPr lang="es-ES" sz="1300">
              <a:solidFill>
                <a:srgbClr val="FFFFFF"/>
              </a:solidFill>
            </a:endParaRPr>
          </a:p>
          <a:p>
            <a:r>
              <a:rPr lang="es-ES" sz="1300" b="1">
                <a:solidFill>
                  <a:srgbClr val="FFFFFF"/>
                </a:solidFill>
                <a:ea typeface="+mn-lt"/>
                <a:cs typeface="+mn-lt"/>
              </a:rPr>
              <a:t>Justificación</a:t>
            </a:r>
            <a:endParaRPr lang="es-ES" sz="1300">
              <a:solidFill>
                <a:srgbClr val="FFFFFF"/>
              </a:solidFill>
            </a:endParaRPr>
          </a:p>
          <a:p>
            <a:r>
              <a:rPr lang="es-ES" sz="1300">
                <a:solidFill>
                  <a:srgbClr val="FFFFFF"/>
                </a:solidFill>
                <a:ea typeface="+mn-lt"/>
                <a:cs typeface="+mn-lt"/>
              </a:rPr>
              <a:t>Necesidad de herramientas de escaneo accesibles y automatizadas.</a:t>
            </a:r>
            <a:endParaRPr lang="es-ES" sz="1300">
              <a:solidFill>
                <a:srgbClr val="FFFFFF"/>
              </a:solidFill>
            </a:endParaRPr>
          </a:p>
          <a:p>
            <a:r>
              <a:rPr lang="es-ES" sz="1300">
                <a:solidFill>
                  <a:srgbClr val="FFFFFF"/>
                </a:solidFill>
                <a:ea typeface="+mn-lt"/>
                <a:cs typeface="+mn-lt"/>
              </a:rPr>
              <a:t>Aplicabilidad en entornos educativos y profesionales.</a:t>
            </a:r>
            <a:endParaRPr lang="es-ES" sz="1300">
              <a:solidFill>
                <a:srgbClr val="FFFFFF"/>
              </a:solidFill>
            </a:endParaRPr>
          </a:p>
          <a:p>
            <a:r>
              <a:rPr lang="es-ES" sz="1300" b="1">
                <a:solidFill>
                  <a:srgbClr val="FFFFFF"/>
                </a:solidFill>
                <a:ea typeface="+mn-lt"/>
                <a:cs typeface="+mn-lt"/>
              </a:rPr>
              <a:t>Objetivos del proyecto</a:t>
            </a:r>
            <a:endParaRPr lang="es-ES" sz="1300">
              <a:solidFill>
                <a:srgbClr val="FFFFFF"/>
              </a:solidFill>
            </a:endParaRPr>
          </a:p>
          <a:p>
            <a:r>
              <a:rPr lang="es-ES" sz="1300">
                <a:solidFill>
                  <a:srgbClr val="FFFFFF"/>
                </a:solidFill>
                <a:ea typeface="+mn-lt"/>
                <a:cs typeface="+mn-lt"/>
              </a:rPr>
              <a:t>Principal y secundarios, como ya detallamos.</a:t>
            </a:r>
            <a:endParaRPr lang="es-ES" sz="1300">
              <a:solidFill>
                <a:srgbClr val="FFFFFF"/>
              </a:solidFill>
            </a:endParaRPr>
          </a:p>
          <a:p>
            <a:r>
              <a:rPr lang="es-ES" sz="1300" b="1">
                <a:solidFill>
                  <a:srgbClr val="FFFFFF"/>
                </a:solidFill>
                <a:ea typeface="+mn-lt"/>
                <a:cs typeface="+mn-lt"/>
              </a:rPr>
              <a:t>Tecnologías utilizadas</a:t>
            </a:r>
            <a:endParaRPr lang="es-ES" sz="1300">
              <a:solidFill>
                <a:srgbClr val="FFFFFF"/>
              </a:solidFill>
            </a:endParaRPr>
          </a:p>
          <a:p>
            <a:r>
              <a:rPr lang="es-ES" sz="1300">
                <a:solidFill>
                  <a:srgbClr val="FFFFFF"/>
                </a:solidFill>
                <a:ea typeface="+mn-lt"/>
                <a:cs typeface="+mn-lt"/>
              </a:rPr>
              <a:t>Lenguaje: Python.</a:t>
            </a:r>
            <a:endParaRPr lang="es-ES" sz="1300">
              <a:solidFill>
                <a:srgbClr val="FFFFFF"/>
              </a:solidFill>
            </a:endParaRPr>
          </a:p>
          <a:p>
            <a:r>
              <a:rPr lang="es-ES" sz="1300">
                <a:solidFill>
                  <a:srgbClr val="FFFFFF"/>
                </a:solidFill>
                <a:ea typeface="+mn-lt"/>
                <a:cs typeface="+mn-lt"/>
              </a:rPr>
              <a:t>Librerías: </a:t>
            </a:r>
            <a:r>
              <a:rPr lang="es-ES" sz="1300">
                <a:solidFill>
                  <a:srgbClr val="FFFFFF"/>
                </a:solidFill>
                <a:latin typeface="Consolas"/>
              </a:rPr>
              <a:t>requests</a:t>
            </a:r>
            <a:r>
              <a:rPr lang="es-ES" sz="1300">
                <a:solidFill>
                  <a:srgbClr val="FFFFFF"/>
                </a:solidFill>
                <a:ea typeface="+mn-lt"/>
                <a:cs typeface="+mn-lt"/>
              </a:rPr>
              <a:t>, </a:t>
            </a:r>
            <a:r>
              <a:rPr lang="es-ES" sz="1300">
                <a:solidFill>
                  <a:srgbClr val="FFFFFF"/>
                </a:solidFill>
                <a:latin typeface="Consolas"/>
              </a:rPr>
              <a:t>BeautifulSoup</a:t>
            </a:r>
            <a:r>
              <a:rPr lang="es-ES" sz="1300">
                <a:solidFill>
                  <a:srgbClr val="FFFFFF"/>
                </a:solidFill>
                <a:ea typeface="+mn-lt"/>
                <a:cs typeface="+mn-lt"/>
              </a:rPr>
              <a:t>, </a:t>
            </a:r>
            <a:r>
              <a:rPr lang="es-ES" sz="1300">
                <a:solidFill>
                  <a:srgbClr val="FFFFFF"/>
                </a:solidFill>
                <a:latin typeface="Consolas"/>
              </a:rPr>
              <a:t>argparse</a:t>
            </a:r>
            <a:r>
              <a:rPr lang="es-ES" sz="1300">
                <a:solidFill>
                  <a:srgbClr val="FFFFFF"/>
                </a:solidFill>
                <a:ea typeface="+mn-lt"/>
                <a:cs typeface="+mn-lt"/>
              </a:rPr>
              <a:t>, </a:t>
            </a:r>
            <a:r>
              <a:rPr lang="es-ES" sz="1300">
                <a:solidFill>
                  <a:srgbClr val="FFFFFF"/>
                </a:solidFill>
                <a:latin typeface="Consolas"/>
              </a:rPr>
              <a:t>re</a:t>
            </a:r>
            <a:r>
              <a:rPr lang="es-ES" sz="1300">
                <a:solidFill>
                  <a:srgbClr val="FFFFFF"/>
                </a:solidFill>
                <a:ea typeface="+mn-lt"/>
                <a:cs typeface="+mn-lt"/>
              </a:rPr>
              <a:t>, </a:t>
            </a:r>
            <a:r>
              <a:rPr lang="es-ES" sz="1300">
                <a:solidFill>
                  <a:srgbClr val="FFFFFF"/>
                </a:solidFill>
                <a:latin typeface="Consolas"/>
              </a:rPr>
              <a:t>reportlab</a:t>
            </a:r>
            <a:r>
              <a:rPr lang="es-ES" sz="1300">
                <a:solidFill>
                  <a:srgbClr val="FFFFFF"/>
                </a:solidFill>
                <a:ea typeface="+mn-lt"/>
                <a:cs typeface="+mn-lt"/>
              </a:rPr>
              <a:t>, </a:t>
            </a:r>
            <a:r>
              <a:rPr lang="es-ES" sz="1300">
                <a:solidFill>
                  <a:srgbClr val="FFFFFF"/>
                </a:solidFill>
                <a:latin typeface="Consolas"/>
              </a:rPr>
              <a:t>json</a:t>
            </a:r>
            <a:r>
              <a:rPr lang="es-ES" sz="1300">
                <a:solidFill>
                  <a:srgbClr val="FFFFFF"/>
                </a:solidFill>
                <a:ea typeface="+mn-lt"/>
                <a:cs typeface="+mn-lt"/>
              </a:rPr>
              <a:t>.</a:t>
            </a:r>
            <a:endParaRPr lang="es-ES" sz="1300">
              <a:solidFill>
                <a:srgbClr val="FFFFFF"/>
              </a:solidFill>
            </a:endParaRPr>
          </a:p>
          <a:p>
            <a:r>
              <a:rPr lang="es-ES" sz="1300">
                <a:solidFill>
                  <a:srgbClr val="FFFFFF"/>
                </a:solidFill>
                <a:ea typeface="+mn-lt"/>
                <a:cs typeface="+mn-lt"/>
              </a:rPr>
              <a:t>Entornos de prueba: DVWA, bWAPP, Mutillidae.</a:t>
            </a:r>
            <a:endParaRPr lang="es-ES" sz="1300">
              <a:solidFill>
                <a:srgbClr val="FFFFFF"/>
              </a:solidFill>
            </a:endParaRPr>
          </a:p>
          <a:p>
            <a:endParaRPr lang="es-ES" sz="13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6057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282344"/>
            <a:ext cx="12191998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5282344"/>
            <a:ext cx="8115300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5282344"/>
            <a:ext cx="12191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F42BF-D13E-D952-FE8B-52AD9CDA3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5490971"/>
            <a:ext cx="6962072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/>
            <a:r>
              <a:rPr lang="en-US" sz="37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Arquitectura general del sistema</a:t>
            </a:r>
            <a:endParaRPr lang="en-US" sz="37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endParaRPr lang="en-US" sz="37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Diagrama&#10;&#10;El contenido generado por IA puede ser incorrecto.">
            <a:extLst>
              <a:ext uri="{FF2B5EF4-FFF2-40B4-BE49-F238E27FC236}">
                <a16:creationId xmlns:a16="http://schemas.microsoft.com/office/drawing/2014/main" id="{90CFD7B8-7752-57A4-7E91-BAF538E4F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851" y="1404359"/>
            <a:ext cx="11588233" cy="255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433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7B8BF7-2667-C4C6-3AF7-9B0435EC4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s-ES" sz="4200" b="1">
                <a:ea typeface="+mj-lt"/>
                <a:cs typeface="+mj-lt"/>
              </a:rPr>
              <a:t>Descripción de los módulos principales</a:t>
            </a:r>
            <a:endParaRPr lang="es-ES" sz="4200">
              <a:ea typeface="+mj-lt"/>
              <a:cs typeface="+mj-lt"/>
            </a:endParaRPr>
          </a:p>
          <a:p>
            <a:pPr marL="285750" indent="-285750">
              <a:buFont typeface="Arial"/>
              <a:buChar char="•"/>
            </a:pPr>
            <a:endParaRPr lang="es-ES" sz="4200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B63A6-075C-A8BA-B5EC-CE1573199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s-ES" sz="2200">
                <a:ea typeface="+mn-lt"/>
                <a:cs typeface="+mn-lt"/>
              </a:rPr>
              <a:t>Crawler: rastrea enlaces internos.</a:t>
            </a:r>
            <a:endParaRPr lang="es-ES" sz="2200"/>
          </a:p>
          <a:p>
            <a:r>
              <a:rPr lang="es-ES" sz="2200">
                <a:ea typeface="+mn-lt"/>
                <a:cs typeface="+mn-lt"/>
              </a:rPr>
              <a:t>Módulos de vulnerabilidad: detectan problemas como XSS, SQLi, CSRF, etc.</a:t>
            </a:r>
            <a:endParaRPr lang="es-ES" sz="2200"/>
          </a:p>
          <a:p>
            <a:r>
              <a:rPr lang="es-ES" sz="2200">
                <a:ea typeface="+mn-lt"/>
                <a:cs typeface="+mn-lt"/>
              </a:rPr>
              <a:t>Reporte: genera informes legibles y exportables.</a:t>
            </a:r>
            <a:endParaRPr lang="es-ES" sz="2200"/>
          </a:p>
          <a:p>
            <a:endParaRPr lang="es-ES" sz="2200"/>
          </a:p>
        </p:txBody>
      </p:sp>
      <p:pic>
        <p:nvPicPr>
          <p:cNvPr id="4" name="Imagen 3" descr="5 amenazas de ciberseguridad a evitar en 2023 | Founderz">
            <a:extLst>
              <a:ext uri="{FF2B5EF4-FFF2-40B4-BE49-F238E27FC236}">
                <a16:creationId xmlns:a16="http://schemas.microsoft.com/office/drawing/2014/main" id="{8D59CC5B-6A8F-59DB-4836-3C744FA373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808" r="15249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42945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 descr="Ciberseguridad en las empresas: el rol de los Especialistas en Seguridad en  la era de la IA | Latam">
            <a:extLst>
              <a:ext uri="{FF2B5EF4-FFF2-40B4-BE49-F238E27FC236}">
                <a16:creationId xmlns:a16="http://schemas.microsoft.com/office/drawing/2014/main" id="{5E028312-F3F5-A1E1-06AE-91BFB12C7B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705" r="8983"/>
          <a:stretch>
            <a:fillRect/>
          </a:stretch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F5A96C-D741-4DE3-E231-44B2F2B16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s-ES" sz="4000" b="1">
                <a:ea typeface="+mj-lt"/>
                <a:cs typeface="+mj-lt"/>
              </a:rPr>
              <a:t>Proceso de ejecución</a:t>
            </a:r>
            <a:endParaRPr lang="es-ES" sz="4000">
              <a:ea typeface="+mj-lt"/>
              <a:cs typeface="+mj-lt"/>
            </a:endParaRPr>
          </a:p>
          <a:p>
            <a:pPr marL="285750" indent="-285750">
              <a:buFont typeface="Arial"/>
              <a:buChar char="•"/>
            </a:pPr>
            <a:endParaRPr lang="es-E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7BA6F1-4A62-464A-064E-8AF943E6E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s-ES" sz="2000">
                <a:ea typeface="+mn-lt"/>
                <a:cs typeface="+mn-lt"/>
              </a:rPr>
              <a:t>Paso 1: Se especifica la URL objetivo.</a:t>
            </a:r>
            <a:endParaRPr lang="es-ES" sz="2000"/>
          </a:p>
          <a:p>
            <a:r>
              <a:rPr lang="es-ES" sz="2000">
                <a:ea typeface="+mn-lt"/>
                <a:cs typeface="+mn-lt"/>
              </a:rPr>
              <a:t>Paso 2: Se rastrean las URLs internas.</a:t>
            </a:r>
            <a:endParaRPr lang="es-ES" sz="2000"/>
          </a:p>
          <a:p>
            <a:r>
              <a:rPr lang="es-ES" sz="2000">
                <a:ea typeface="+mn-lt"/>
                <a:cs typeface="+mn-lt"/>
              </a:rPr>
              <a:t>Paso 3: Se ejecutan los módulos de chequeo.</a:t>
            </a:r>
            <a:endParaRPr lang="es-ES" sz="2000"/>
          </a:p>
          <a:p>
            <a:r>
              <a:rPr lang="es-ES" sz="2000">
                <a:ea typeface="+mn-lt"/>
                <a:cs typeface="+mn-lt"/>
              </a:rPr>
              <a:t>Paso 4: Se genera un reporte con los hallazgos.</a:t>
            </a:r>
            <a:endParaRPr lang="es-ES" sz="2000"/>
          </a:p>
          <a:p>
            <a:pPr marL="0" indent="0">
              <a:buNone/>
            </a:pPr>
            <a:endParaRPr lang="es-ES" sz="2000"/>
          </a:p>
        </p:txBody>
      </p:sp>
    </p:spTree>
    <p:extLst>
      <p:ext uri="{BB962C8B-B14F-4D97-AF65-F5344CB8AC3E}">
        <p14:creationId xmlns:p14="http://schemas.microsoft.com/office/powerpoint/2010/main" val="2220069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8A2A76-97DB-44DB-71B8-A04949B0D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s-ES" sz="5400" b="1">
                <a:ea typeface="+mj-lt"/>
                <a:cs typeface="+mj-lt"/>
              </a:rPr>
              <a:t>Resultados obtenidos</a:t>
            </a:r>
            <a:endParaRPr lang="es-ES" sz="5400"/>
          </a:p>
          <a:p>
            <a:pPr marL="285750" indent="-285750">
              <a:buFont typeface="Arial"/>
              <a:buChar char="•"/>
            </a:pPr>
            <a:endParaRPr lang="es-ES" sz="5400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5D573C-DF3B-DE04-D784-3D7BD5235C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s-ES" sz="2200">
                <a:ea typeface="+mn-lt"/>
                <a:cs typeface="+mn-lt"/>
              </a:rPr>
              <a:t>Ejemplos de vulnerabilidades detectadas.</a:t>
            </a:r>
            <a:endParaRPr lang="es-ES" sz="2200"/>
          </a:p>
          <a:p>
            <a:r>
              <a:rPr lang="es-ES" sz="2200">
                <a:ea typeface="+mn-lt"/>
                <a:cs typeface="+mn-lt"/>
              </a:rPr>
              <a:t>Capturas de pantalla del escaneo.</a:t>
            </a:r>
            <a:endParaRPr lang="es-ES" sz="2200"/>
          </a:p>
          <a:p>
            <a:r>
              <a:rPr lang="es-ES" sz="2200">
                <a:ea typeface="+mn-lt"/>
                <a:cs typeface="+mn-lt"/>
              </a:rPr>
              <a:t>Tiempos de ejecución y cobertura.</a:t>
            </a:r>
            <a:endParaRPr lang="es-ES" sz="2200"/>
          </a:p>
          <a:p>
            <a:pPr marL="0" indent="0">
              <a:buNone/>
            </a:pPr>
            <a:endParaRPr lang="es-ES" sz="2200"/>
          </a:p>
        </p:txBody>
      </p:sp>
      <p:pic>
        <p:nvPicPr>
          <p:cNvPr id="4" name="Imagen 3" descr="Máster en Dirección y Gestión de la Ciberseguridad Online | CYP">
            <a:extLst>
              <a:ext uri="{FF2B5EF4-FFF2-40B4-BE49-F238E27FC236}">
                <a16:creationId xmlns:a16="http://schemas.microsoft.com/office/drawing/2014/main" id="{0567DC17-38FE-A395-767C-7C839ADCAA8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406" r="14664" b="2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3567126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Panorámica</PresentationFormat>
  <Slides>11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2" baseType="lpstr">
      <vt:lpstr>Tema de Office</vt:lpstr>
      <vt:lpstr>PWASP SCANNER – Sistema de Detección de Vulnerabilidades Web</vt:lpstr>
      <vt:lpstr>Introducción</vt:lpstr>
      <vt:lpstr>Objetivo Principal</vt:lpstr>
      <vt:lpstr>Objetivos Específicos: </vt:lpstr>
      <vt:lpstr>Contenido Sugerido para la Presentación Completa </vt:lpstr>
      <vt:lpstr>Arquitectura general del sistema </vt:lpstr>
      <vt:lpstr>Descripción de los módulos principales </vt:lpstr>
      <vt:lpstr>Proceso de ejecución </vt:lpstr>
      <vt:lpstr>Resultados obtenidos </vt:lpstr>
      <vt:lpstr>Conclusiones </vt:lpstr>
      <vt:lpstr>Referencias y bibliografía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5</cp:revision>
  <dcterms:created xsi:type="dcterms:W3CDTF">2025-06-14T16:30:16Z</dcterms:created>
  <dcterms:modified xsi:type="dcterms:W3CDTF">2025-07-02T22:40:57Z</dcterms:modified>
</cp:coreProperties>
</file>

<file path=docProps/thumbnail.jpeg>
</file>